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1" r:id="rId4"/>
    <p:sldId id="258" r:id="rId5"/>
    <p:sldId id="260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1" r:id="rId15"/>
    <p:sldId id="270" r:id="rId16"/>
    <p:sldId id="273" r:id="rId17"/>
    <p:sldId id="272" r:id="rId18"/>
    <p:sldId id="275" r:id="rId19"/>
    <p:sldId id="274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81A0"/>
    <a:srgbClr val="76C5F1"/>
    <a:srgbClr val="7F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5"/>
    <p:restoredTop sz="94643"/>
  </p:normalViewPr>
  <p:slideViewPr>
    <p:cSldViewPr snapToGrid="0" snapToObjects="1">
      <p:cViewPr>
        <p:scale>
          <a:sx n="130" d="100"/>
          <a:sy n="130" d="100"/>
        </p:scale>
        <p:origin x="-366" y="-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39D95-700C-CD4A-B1F3-52478A6DF894}" type="datetimeFigureOut">
              <a:rPr lang="de-DE" smtClean="0"/>
              <a:t>22.05.2018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34040-C7E7-5B4F-831F-EC3362C97E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4138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Von Olek Remesz (wiki-pl: Orem, commons: Orem) - Eigenes Werk, CC BY-SA 2.5-2.0-1.0, https://commons.wikimedia.org/w/index.php?curid=2599145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34040-C7E7-5B4F-831F-EC3362C97EAC}" type="slidenum">
              <a:rPr lang="de-DE" smtClean="0"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8715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3AD8-514D-D542-8145-0039492DCD34}" type="datetimeFigureOut">
              <a:rPr lang="de-DE" smtClean="0"/>
              <a:t>22.05.2018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E347-00A0-1B4A-9AF1-3755254009E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372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3AD8-514D-D542-8145-0039492DCD34}" type="datetimeFigureOut">
              <a:rPr lang="de-DE" smtClean="0"/>
              <a:t>22.05.2018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E347-00A0-1B4A-9AF1-3755254009E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5686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3AD8-514D-D542-8145-0039492DCD34}" type="datetimeFigureOut">
              <a:rPr lang="de-DE" smtClean="0"/>
              <a:t>22.05.2018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E347-00A0-1B4A-9AF1-3755254009E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0901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3AD8-514D-D542-8145-0039492DCD34}" type="datetimeFigureOut">
              <a:rPr lang="de-DE" smtClean="0"/>
              <a:t>22.05.2018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E347-00A0-1B4A-9AF1-3755254009E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223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3AD8-514D-D542-8145-0039492DCD34}" type="datetimeFigureOut">
              <a:rPr lang="de-DE" smtClean="0"/>
              <a:t>22.05.2018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E347-00A0-1B4A-9AF1-3755254009E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0381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3AD8-514D-D542-8145-0039492DCD34}" type="datetimeFigureOut">
              <a:rPr lang="de-DE" smtClean="0"/>
              <a:t>22.05.2018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E347-00A0-1B4A-9AF1-3755254009E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139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3AD8-514D-D542-8145-0039492DCD34}" type="datetimeFigureOut">
              <a:rPr lang="de-DE" smtClean="0"/>
              <a:t>22.05.2018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E347-00A0-1B4A-9AF1-3755254009E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8038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3AD8-514D-D542-8145-0039492DCD34}" type="datetimeFigureOut">
              <a:rPr lang="de-DE" smtClean="0"/>
              <a:t>22.05.2018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E347-00A0-1B4A-9AF1-3755254009E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030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3AD8-514D-D542-8145-0039492DCD34}" type="datetimeFigureOut">
              <a:rPr lang="de-DE" smtClean="0"/>
              <a:t>22.05.2018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E347-00A0-1B4A-9AF1-3755254009E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4123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3AD8-514D-D542-8145-0039492DCD34}" type="datetimeFigureOut">
              <a:rPr lang="de-DE" smtClean="0"/>
              <a:t>22.05.2018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E347-00A0-1B4A-9AF1-3755254009E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4139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83AD8-514D-D542-8145-0039492DCD34}" type="datetimeFigureOut">
              <a:rPr lang="de-DE" smtClean="0"/>
              <a:t>22.05.2018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DE347-00A0-1B4A-9AF1-3755254009E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3522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83AD8-514D-D542-8145-0039492DCD34}" type="datetimeFigureOut">
              <a:rPr lang="de-DE" smtClean="0"/>
              <a:t>22.05.2018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DE347-00A0-1B4A-9AF1-3755254009E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971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  <a:t>Mikroorganismen</a:t>
            </a:r>
            <a:endParaRPr lang="de-DE" b="1" dirty="0">
              <a:solidFill>
                <a:srgbClr val="4E81A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  <a:t>im menschlichen Körper</a:t>
            </a:r>
          </a:p>
          <a:p>
            <a:endParaRPr lang="de-DE" dirty="0" smtClean="0">
              <a:latin typeface="Tahoma" charset="0"/>
              <a:ea typeface="Tahoma" charset="0"/>
              <a:cs typeface="Tahoma" charset="0"/>
            </a:endParaRPr>
          </a:p>
          <a:p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Fokus: nützliche Mikroorganismen im Magen-Darm-Trakt</a:t>
            </a:r>
          </a:p>
          <a:p>
            <a:endParaRPr lang="de-DE" dirty="0" smtClean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98127" y="291270"/>
            <a:ext cx="81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907338" algn="r"/>
              </a:tabLst>
            </a:pPr>
            <a:r>
              <a:rPr lang="de-CH" sz="1000" dirty="0" smtClean="0">
                <a:latin typeface="Tahoma" charset="0"/>
                <a:ea typeface="Tahoma" charset="0"/>
                <a:cs typeface="Tahoma" charset="0"/>
                <a:sym typeface="Wingdings" charset="2"/>
              </a:rPr>
              <a:t>Mikroorganismen	3. Zyklus</a:t>
            </a:r>
          </a:p>
          <a:p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endParaRPr lang="de-DE" dirty="0" smtClean="0">
              <a:solidFill>
                <a:srgbClr val="76C5F1"/>
              </a:solidFill>
            </a:endParaRPr>
          </a:p>
        </p:txBody>
      </p:sp>
      <p:pic>
        <p:nvPicPr>
          <p:cNvPr id="6" name="Bild 5" descr="virus-1913183_19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1" y="306533"/>
            <a:ext cx="2477868" cy="1054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49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02349"/>
            <a:ext cx="9144000" cy="590323"/>
          </a:xfrm>
        </p:spPr>
        <p:txBody>
          <a:bodyPr>
            <a:normAutofit/>
          </a:bodyPr>
          <a:lstStyle/>
          <a:p>
            <a:pPr algn="l"/>
            <a:r>
              <a:rPr lang="de-DE" sz="3000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  <a:t>Zerlegung der Nährstoffe</a:t>
            </a:r>
            <a:endParaRPr lang="de-DE" sz="3000" b="1" dirty="0">
              <a:solidFill>
                <a:srgbClr val="4E81A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133600"/>
            <a:ext cx="9144000" cy="4016188"/>
          </a:xfrm>
        </p:spPr>
        <p:txBody>
          <a:bodyPr/>
          <a:lstStyle/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Verdauungssäfte aus der Gallenblase und der Bauchspeicheldrüse führen dem Nahrungsbrei im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Dünndarm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 wiederum verschiedene Enzyme zu, die den Verdauungsvorgang vorantreiben.</a:t>
            </a:r>
          </a:p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Nachdem bereits im Mund die Stärke und im Magen Eiweisse gespalten und zerkleinert wurden, werden im Dünndarm auch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Fette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 in den Verdauungsprozess miteinbezogen und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gespalten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l"/>
            <a:endParaRPr lang="de-DE" dirty="0" smtClean="0">
              <a:latin typeface="Tahoma" charset="0"/>
              <a:ea typeface="Tahoma" charset="0"/>
              <a:cs typeface="Tahoma" charset="0"/>
            </a:endParaRPr>
          </a:p>
          <a:p>
            <a:pPr algn="l"/>
            <a:endParaRPr lang="de-DE" dirty="0" smtClean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98127" y="291270"/>
            <a:ext cx="81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907338" algn="r"/>
              </a:tabLst>
            </a:pPr>
            <a:r>
              <a:rPr lang="de-CH" sz="1000" dirty="0" smtClean="0">
                <a:latin typeface="Tahoma" charset="0"/>
                <a:ea typeface="Tahoma" charset="0"/>
                <a:cs typeface="Tahoma" charset="0"/>
                <a:sym typeface="Wingdings" charset="2"/>
              </a:rPr>
              <a:t>Mikroorganismen	3. Zyklus</a:t>
            </a:r>
          </a:p>
          <a:p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endParaRPr lang="de-DE" dirty="0" smtClean="0">
              <a:solidFill>
                <a:srgbClr val="76C5F1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 rot="16200000">
            <a:off x="-1223244" y="3224665"/>
            <a:ext cx="4255882" cy="5903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3000" b="1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Dünndarm</a:t>
            </a:r>
            <a:endParaRPr lang="de-DE" sz="3000" b="1" dirty="0">
              <a:solidFill>
                <a:schemeClr val="bg1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8" name="Bild 7" descr="virus-1913183_19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1" y="306533"/>
            <a:ext cx="2477868" cy="1054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7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02349"/>
            <a:ext cx="9144000" cy="590323"/>
          </a:xfrm>
        </p:spPr>
        <p:txBody>
          <a:bodyPr>
            <a:normAutofit/>
          </a:bodyPr>
          <a:lstStyle/>
          <a:p>
            <a:pPr algn="l"/>
            <a:r>
              <a:rPr lang="de-DE" sz="3000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  <a:t>Gewusst?</a:t>
            </a:r>
            <a:endParaRPr lang="de-DE" sz="3000" b="1" dirty="0">
              <a:solidFill>
                <a:srgbClr val="4E81A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133599"/>
            <a:ext cx="9144000" cy="3926541"/>
          </a:xfrm>
        </p:spPr>
        <p:txBody>
          <a:bodyPr>
            <a:normAutofit/>
          </a:bodyPr>
          <a:lstStyle/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Der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Dünndarm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 ist ungefähr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4 Meter 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lang, der Durchmesser beträgt dagegen nur ca. 4 Zentimeter.</a:t>
            </a:r>
          </a:p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Der Darm ist so lang, damit möglichst viele Nährstoffe aus dem Nahrungsbrei gewonnen werden können.</a:t>
            </a:r>
          </a:p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Etwa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11 Liter Nahrung, Flüssigkeiten und Körpersäfte 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werden täglich durch den Darm verfrachtet! Dazu ist eine starke Muskulatur erforderlich.</a:t>
            </a:r>
          </a:p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Das regelmässige Zusammenziehen und Erschlaffen des Darms knetet den Nahrungsbrei durch und vermischt ihn mit den für die Verdauung wichtigen Enzymen.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98127" y="291270"/>
            <a:ext cx="81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907338" algn="r"/>
              </a:tabLst>
            </a:pPr>
            <a:r>
              <a:rPr lang="de-CH" sz="1000" dirty="0" smtClean="0">
                <a:latin typeface="Tahoma" charset="0"/>
                <a:ea typeface="Tahoma" charset="0"/>
                <a:cs typeface="Tahoma" charset="0"/>
                <a:sym typeface="Wingdings" charset="2"/>
              </a:rPr>
              <a:t>Mikroorganismen	3. Zyklus</a:t>
            </a:r>
          </a:p>
          <a:p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endParaRPr lang="de-DE" dirty="0" smtClean="0">
              <a:solidFill>
                <a:srgbClr val="76C5F1"/>
              </a:solidFill>
            </a:endParaRPr>
          </a:p>
        </p:txBody>
      </p:sp>
      <p:sp>
        <p:nvSpPr>
          <p:cNvPr id="6" name="Untertitel 2"/>
          <p:cNvSpPr txBox="1">
            <a:spLocks/>
          </p:cNvSpPr>
          <p:nvPr/>
        </p:nvSpPr>
        <p:spPr>
          <a:xfrm>
            <a:off x="1524000" y="6306457"/>
            <a:ext cx="9144000" cy="534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 smtClean="0">
                <a:latin typeface="Tahoma" charset="0"/>
                <a:ea typeface="Tahoma" charset="0"/>
                <a:cs typeface="Tahoma" charset="0"/>
              </a:rPr>
              <a:t>https://www.biozentrum.unibas.ch/fileadmin/redaktion/Forschung/Research_Groups/Jenal_U/Mikrobiom_Jenal.pdf</a:t>
            </a:r>
          </a:p>
        </p:txBody>
      </p:sp>
      <p:pic>
        <p:nvPicPr>
          <p:cNvPr id="7" name="Picture 4" descr="Zusatzinfo_Su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81">
            <a:off x="177630" y="1031693"/>
            <a:ext cx="1221461" cy="118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7" descr="virus-1913183_19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1" y="306533"/>
            <a:ext cx="2477868" cy="1054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106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02349"/>
            <a:ext cx="9144000" cy="590323"/>
          </a:xfrm>
        </p:spPr>
        <p:txBody>
          <a:bodyPr>
            <a:normAutofit/>
          </a:bodyPr>
          <a:lstStyle/>
          <a:p>
            <a:pPr algn="l"/>
            <a:r>
              <a:rPr lang="de-DE" sz="3000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  <a:t>Wozu das Ganze?</a:t>
            </a:r>
            <a:endParaRPr lang="de-DE" sz="3000" b="1" dirty="0">
              <a:solidFill>
                <a:srgbClr val="4E81A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133600"/>
            <a:ext cx="9144000" cy="4016188"/>
          </a:xfrm>
        </p:spPr>
        <p:txBody>
          <a:bodyPr/>
          <a:lstStyle/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Ganz einfach:</a:t>
            </a:r>
            <a:endParaRPr lang="de-DE" dirty="0">
              <a:latin typeface="Tahoma" charset="0"/>
              <a:ea typeface="Tahoma" charset="0"/>
              <a:cs typeface="Tahoma" charset="0"/>
            </a:endParaRPr>
          </a:p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Der in seine Bestandteile zerlegte Nahrungsbrei führt dem Körper die notwendige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Energie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 zu sowie die benötigten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Baustoffe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 für alle möglichen Körperfunktionen.</a:t>
            </a:r>
          </a:p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Aus diesem «Baumaterial</a:t>
            </a:r>
            <a:r>
              <a:rPr lang="de-DE" dirty="0">
                <a:latin typeface="Tahoma" charset="0"/>
                <a:ea typeface="Tahoma" charset="0"/>
                <a:cs typeface="Tahoma" charset="0"/>
              </a:rPr>
              <a:t>»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 werden dann zum Beispiel Hautzellen, Haare, Nägel oder Muskelfasern gebildet.</a:t>
            </a:r>
          </a:p>
          <a:p>
            <a:pPr algn="l"/>
            <a:endParaRPr lang="de-DE" dirty="0" smtClean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98127" y="291270"/>
            <a:ext cx="81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907338" algn="r"/>
              </a:tabLst>
            </a:pPr>
            <a:r>
              <a:rPr lang="de-CH" sz="1000" dirty="0" smtClean="0">
                <a:latin typeface="Tahoma" charset="0"/>
                <a:ea typeface="Tahoma" charset="0"/>
                <a:cs typeface="Tahoma" charset="0"/>
                <a:sym typeface="Wingdings" charset="2"/>
              </a:rPr>
              <a:t>Mikroorganismen	3. Zyklus</a:t>
            </a:r>
          </a:p>
          <a:p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endParaRPr lang="de-DE" dirty="0" smtClean="0">
              <a:solidFill>
                <a:srgbClr val="76C5F1"/>
              </a:solidFill>
            </a:endParaRPr>
          </a:p>
        </p:txBody>
      </p:sp>
      <p:pic>
        <p:nvPicPr>
          <p:cNvPr id="7" name="Bild 6" descr="virus-1913183_19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1" y="306533"/>
            <a:ext cx="2477868" cy="1054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1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02349"/>
            <a:ext cx="9144000" cy="590323"/>
          </a:xfrm>
        </p:spPr>
        <p:txBody>
          <a:bodyPr>
            <a:normAutofit/>
          </a:bodyPr>
          <a:lstStyle/>
          <a:p>
            <a:pPr algn="l"/>
            <a:r>
              <a:rPr lang="de-DE" sz="3000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  <a:t>Ein letzter «U-Turn» ...</a:t>
            </a:r>
            <a:endParaRPr lang="de-DE" sz="3000" b="1" dirty="0">
              <a:solidFill>
                <a:srgbClr val="4E81A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1" y="2133599"/>
            <a:ext cx="6221505" cy="3514169"/>
          </a:xfrm>
        </p:spPr>
        <p:txBody>
          <a:bodyPr/>
          <a:lstStyle/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Im ca. 6 cm </a:t>
            </a:r>
            <a:r>
              <a:rPr lang="de-DE" dirty="0">
                <a:latin typeface="Tahoma" charset="0"/>
                <a:ea typeface="Tahoma" charset="0"/>
                <a:cs typeface="Tahoma" charset="0"/>
              </a:rPr>
              <a:t>dicken 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und 1.80 m kurzen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Dickdarm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 kommen bisher unverdaute Stoffe als dünnflüssiger Brei an. </a:t>
            </a:r>
          </a:p>
          <a:p>
            <a:pPr algn="l"/>
            <a:r>
              <a:rPr lang="de-CH" dirty="0" smtClean="0">
                <a:latin typeface="Tahoma" charset="0"/>
                <a:ea typeface="Tahoma" charset="0"/>
                <a:cs typeface="Tahoma" charset="0"/>
              </a:rPr>
              <a:t>Das U-förmige Organ liegt in der Bauchhöhle, wobei die Öffnung dieser «Hufeisenform</a:t>
            </a:r>
            <a:r>
              <a:rPr lang="de-CH" dirty="0">
                <a:latin typeface="Tahoma" charset="0"/>
                <a:ea typeface="Tahoma" charset="0"/>
                <a:cs typeface="Tahoma" charset="0"/>
              </a:rPr>
              <a:t>»</a:t>
            </a:r>
            <a:r>
              <a:rPr lang="de-CH" dirty="0" smtClean="0">
                <a:latin typeface="Tahoma" charset="0"/>
                <a:ea typeface="Tahoma" charset="0"/>
                <a:cs typeface="Tahoma" charset="0"/>
              </a:rPr>
              <a:t> nach unten zeigt.</a:t>
            </a:r>
          </a:p>
          <a:p>
            <a:pPr algn="l"/>
            <a:r>
              <a:rPr lang="de-CH" dirty="0" smtClean="0">
                <a:latin typeface="Tahoma" charset="0"/>
                <a:ea typeface="Tahoma" charset="0"/>
                <a:cs typeface="Tahoma" charset="0"/>
              </a:rPr>
              <a:t>Das Endstück des Dickdarms heisst </a:t>
            </a:r>
            <a:r>
              <a:rPr lang="de-CH" b="1" dirty="0" smtClean="0">
                <a:latin typeface="Tahoma" charset="0"/>
                <a:ea typeface="Tahoma" charset="0"/>
                <a:cs typeface="Tahoma" charset="0"/>
              </a:rPr>
              <a:t>Mastdarm. </a:t>
            </a:r>
            <a:r>
              <a:rPr lang="de-CH" dirty="0" smtClean="0">
                <a:latin typeface="Tahoma" charset="0"/>
                <a:ea typeface="Tahoma" charset="0"/>
                <a:cs typeface="Tahoma" charset="0"/>
              </a:rPr>
              <a:t>Dieses wiederum endet mit dem After.</a:t>
            </a:r>
            <a:endParaRPr lang="de-DE" dirty="0" smtClean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Bild 3" descr="virus-1913183_19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1" y="306533"/>
            <a:ext cx="2477868" cy="10540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598127" y="291270"/>
            <a:ext cx="81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907338" algn="r"/>
              </a:tabLst>
            </a:pPr>
            <a:r>
              <a:rPr lang="de-CH" sz="1000" dirty="0" smtClean="0">
                <a:latin typeface="Tahoma" charset="0"/>
                <a:ea typeface="Tahoma" charset="0"/>
                <a:cs typeface="Tahoma" charset="0"/>
                <a:sym typeface="Wingdings" charset="2"/>
              </a:rPr>
              <a:t>Mikroorganismen	3. Zyklus</a:t>
            </a:r>
          </a:p>
          <a:p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endParaRPr lang="de-DE" dirty="0" smtClean="0">
              <a:solidFill>
                <a:srgbClr val="76C5F1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 rot="16200000">
            <a:off x="-1223244" y="3224665"/>
            <a:ext cx="4255882" cy="5903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3000" b="1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Dickdarm</a:t>
            </a:r>
            <a:endParaRPr lang="de-DE" sz="3000" b="1" dirty="0">
              <a:solidFill>
                <a:schemeClr val="bg1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Untertitel 2"/>
          <p:cNvSpPr txBox="1">
            <a:spLocks/>
          </p:cNvSpPr>
          <p:nvPr/>
        </p:nvSpPr>
        <p:spPr>
          <a:xfrm>
            <a:off x="1524000" y="6306457"/>
            <a:ext cx="9144000" cy="534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 smtClean="0">
                <a:latin typeface="Tahoma" charset="0"/>
                <a:ea typeface="Tahoma" charset="0"/>
                <a:cs typeface="Tahoma" charset="0"/>
              </a:rPr>
              <a:t>Grafik: wikipedia commons • Olek Remesz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3080" y="1696513"/>
            <a:ext cx="3609669" cy="508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05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02349"/>
            <a:ext cx="9144000" cy="590323"/>
          </a:xfrm>
        </p:spPr>
        <p:txBody>
          <a:bodyPr>
            <a:normAutofit/>
          </a:bodyPr>
          <a:lstStyle/>
          <a:p>
            <a:pPr algn="l"/>
            <a:r>
              <a:rPr lang="de-DE" sz="3000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  <a:t>Gewusst?</a:t>
            </a:r>
            <a:endParaRPr lang="de-DE" sz="3000" b="1" dirty="0">
              <a:solidFill>
                <a:srgbClr val="4E81A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133599"/>
            <a:ext cx="9144000" cy="3926541"/>
          </a:xfrm>
        </p:spPr>
        <p:txBody>
          <a:bodyPr>
            <a:normAutofit/>
          </a:bodyPr>
          <a:lstStyle/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Der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Dickdarm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 entzieht dem Nahrungsbrei Wasser. Etwa 8 Liter Wasser werden dabei zurückgewonnen! </a:t>
            </a:r>
          </a:p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Ausserdem werden durch den Transport im Wasser von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Darmbakterien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 produzierte, im Wasser gelöste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Vitamine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 aufgenommen!</a:t>
            </a:r>
            <a:endParaRPr lang="de-DE" b="1" dirty="0" smtClean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98127" y="291270"/>
            <a:ext cx="81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907338" algn="r"/>
              </a:tabLst>
            </a:pPr>
            <a:r>
              <a:rPr lang="de-CH" sz="1000" dirty="0" smtClean="0">
                <a:latin typeface="Tahoma" charset="0"/>
                <a:ea typeface="Tahoma" charset="0"/>
                <a:cs typeface="Tahoma" charset="0"/>
                <a:sym typeface="Wingdings" charset="2"/>
              </a:rPr>
              <a:t>Mikroorganismen	3. Zyklus</a:t>
            </a:r>
          </a:p>
          <a:p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endParaRPr lang="de-DE" dirty="0" smtClean="0">
              <a:solidFill>
                <a:srgbClr val="76C5F1"/>
              </a:solidFill>
            </a:endParaRPr>
          </a:p>
        </p:txBody>
      </p:sp>
      <p:pic>
        <p:nvPicPr>
          <p:cNvPr id="7" name="Picture 4" descr="Zusatzinfo_Su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81">
            <a:off x="177630" y="1031693"/>
            <a:ext cx="1221461" cy="118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7" descr="virus-1913183_19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1" y="306533"/>
            <a:ext cx="2477868" cy="1054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664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02349"/>
            <a:ext cx="9144000" cy="590323"/>
          </a:xfrm>
        </p:spPr>
        <p:txBody>
          <a:bodyPr>
            <a:normAutofit/>
          </a:bodyPr>
          <a:lstStyle/>
          <a:p>
            <a:pPr algn="l"/>
            <a:r>
              <a:rPr lang="de-DE" sz="3000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  <a:t>Mikroorganismen erledigen den Rest ...</a:t>
            </a:r>
            <a:endParaRPr lang="de-DE" sz="3000" b="1" dirty="0">
              <a:solidFill>
                <a:srgbClr val="4E81A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133600"/>
            <a:ext cx="9144000" cy="4016188"/>
          </a:xfrm>
        </p:spPr>
        <p:txBody>
          <a:bodyPr/>
          <a:lstStyle/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Die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Mikroorganismen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 im Dickdarm, vor allem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Bakterien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, sind in der Lage, im Dickdarm Faserstoffe (Zellstoff) – zum Beispiel aus Obst und Gemüse – abzubauen.</a:t>
            </a:r>
          </a:p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Dabei werden als für den Menschen meist unerwünschte  Nebenwirkung auch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Gase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 wie Kohlendioxid, Methan oder Wasserstoff gebildet.</a:t>
            </a:r>
          </a:p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Es sind also die Abbauprodukte der Mikroorganismen, die für die unangenehmen Blähungen verantwortlich sind ...</a:t>
            </a:r>
          </a:p>
          <a:p>
            <a:pPr algn="l"/>
            <a:endParaRPr lang="de-DE" dirty="0" smtClean="0">
              <a:latin typeface="Tahoma" charset="0"/>
              <a:ea typeface="Tahoma" charset="0"/>
              <a:cs typeface="Tahoma" charset="0"/>
            </a:endParaRPr>
          </a:p>
          <a:p>
            <a:pPr algn="l"/>
            <a:endParaRPr lang="de-DE" dirty="0" smtClean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Bild 3" descr="virus-1913183_19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1" y="306533"/>
            <a:ext cx="2477868" cy="10540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598127" y="291270"/>
            <a:ext cx="81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907338" algn="r"/>
              </a:tabLst>
            </a:pPr>
            <a:r>
              <a:rPr lang="de-CH" sz="1000" dirty="0" smtClean="0">
                <a:latin typeface="Tahoma" charset="0"/>
                <a:ea typeface="Tahoma" charset="0"/>
                <a:cs typeface="Tahoma" charset="0"/>
                <a:sym typeface="Wingdings" charset="2"/>
              </a:rPr>
              <a:t>Mikroorganismen	3. Zyklus</a:t>
            </a:r>
          </a:p>
          <a:p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endParaRPr lang="de-DE" dirty="0" smtClean="0">
              <a:solidFill>
                <a:srgbClr val="76C5F1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 rot="16200000">
            <a:off x="-1223244" y="3224665"/>
            <a:ext cx="4255882" cy="5903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3000" b="1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Dickdarm</a:t>
            </a:r>
            <a:endParaRPr lang="de-DE" sz="3000" b="1" dirty="0">
              <a:solidFill>
                <a:schemeClr val="bg1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7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02349"/>
            <a:ext cx="9144000" cy="590323"/>
          </a:xfrm>
        </p:spPr>
        <p:txBody>
          <a:bodyPr>
            <a:normAutofit/>
          </a:bodyPr>
          <a:lstStyle/>
          <a:p>
            <a:pPr algn="l"/>
            <a:r>
              <a:rPr lang="de-DE" sz="3000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  <a:t>Gewusst?</a:t>
            </a:r>
            <a:endParaRPr lang="de-DE" sz="3000" b="1" dirty="0">
              <a:solidFill>
                <a:srgbClr val="4E81A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133599"/>
            <a:ext cx="9144000" cy="3926541"/>
          </a:xfrm>
        </p:spPr>
        <p:txBody>
          <a:bodyPr>
            <a:normAutofit/>
          </a:bodyPr>
          <a:lstStyle/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Etwa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400 Bakterienarten 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siedeln im letzten Teil des Dünndarms und im Dickdarm. Sie machen im menschlichen Körper ein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Gesamtgewicht 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von ca.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1.5 kg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 aus!</a:t>
            </a:r>
          </a:p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Die Gesamtheit dieser Bakterien wird auch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Darmflora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 genannt und bildet eine Lebensgemeinschaft, die für beide </a:t>
            </a:r>
            <a:r>
              <a:rPr lang="mr-IN" dirty="0" smtClean="0">
                <a:latin typeface="Tahoma" charset="0"/>
                <a:ea typeface="Tahoma" charset="0"/>
                <a:cs typeface="Tahoma" charset="0"/>
              </a:rPr>
              <a:t>–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 Mensch und Bakterien – nützlich ist: Die Bakterien finden im Darm Nahrung und Schutz, die von ihnen hergestellten Stoffe sind für den Menschen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lebenswichtig!</a:t>
            </a:r>
            <a:endParaRPr lang="de-DE" dirty="0" smtClean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98127" y="291270"/>
            <a:ext cx="81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907338" algn="r"/>
              </a:tabLst>
            </a:pPr>
            <a:r>
              <a:rPr lang="de-CH" sz="1000" dirty="0" smtClean="0">
                <a:latin typeface="Tahoma" charset="0"/>
                <a:ea typeface="Tahoma" charset="0"/>
                <a:cs typeface="Tahoma" charset="0"/>
                <a:sym typeface="Wingdings" charset="2"/>
              </a:rPr>
              <a:t>Mikroorganismen	3. Zyklus</a:t>
            </a:r>
          </a:p>
          <a:p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endParaRPr lang="de-DE" dirty="0" smtClean="0">
              <a:solidFill>
                <a:srgbClr val="76C5F1"/>
              </a:solidFill>
            </a:endParaRPr>
          </a:p>
        </p:txBody>
      </p:sp>
      <p:pic>
        <p:nvPicPr>
          <p:cNvPr id="7" name="Picture 4" descr="Zusatzinfo_Su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81">
            <a:off x="177630" y="1031693"/>
            <a:ext cx="1221461" cy="118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7" descr="virus-1913183_19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1" y="306533"/>
            <a:ext cx="2477868" cy="1054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60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02349"/>
            <a:ext cx="9144000" cy="590323"/>
          </a:xfrm>
        </p:spPr>
        <p:txBody>
          <a:bodyPr>
            <a:normAutofit/>
          </a:bodyPr>
          <a:lstStyle/>
          <a:p>
            <a:pPr algn="l"/>
            <a:r>
              <a:rPr lang="de-DE" sz="3000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  <a:t>Endstation</a:t>
            </a:r>
            <a:endParaRPr lang="de-DE" sz="3000" b="1" dirty="0">
              <a:solidFill>
                <a:srgbClr val="4E81A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133600"/>
            <a:ext cx="9144000" cy="4016188"/>
          </a:xfrm>
        </p:spPr>
        <p:txBody>
          <a:bodyPr/>
          <a:lstStyle/>
          <a:p>
            <a:pPr algn="l"/>
            <a:r>
              <a:rPr lang="de-CH" dirty="0" smtClean="0">
                <a:latin typeface="Tahoma" charset="0"/>
                <a:ea typeface="Tahoma" charset="0"/>
                <a:cs typeface="Tahoma" charset="0"/>
              </a:rPr>
              <a:t>Die </a:t>
            </a:r>
            <a:r>
              <a:rPr lang="de-CH" b="1" dirty="0" smtClean="0">
                <a:latin typeface="Tahoma" charset="0"/>
                <a:ea typeface="Tahoma" charset="0"/>
                <a:cs typeface="Tahoma" charset="0"/>
              </a:rPr>
              <a:t>Abfallprodukte</a:t>
            </a:r>
            <a:r>
              <a:rPr lang="de-CH" dirty="0" smtClean="0">
                <a:latin typeface="Tahoma" charset="0"/>
                <a:ea typeface="Tahoma" charset="0"/>
                <a:cs typeface="Tahoma" charset="0"/>
              </a:rPr>
              <a:t> werden durch die schleimige Darmwand in den Mastdarm transportiert und schliesslich durch den After ausgeschieden.</a:t>
            </a:r>
          </a:p>
          <a:p>
            <a:pPr algn="l"/>
            <a:r>
              <a:rPr lang="de-CH" dirty="0" smtClean="0">
                <a:latin typeface="Tahoma" charset="0"/>
                <a:ea typeface="Tahoma" charset="0"/>
                <a:cs typeface="Tahoma" charset="0"/>
              </a:rPr>
              <a:t>Diese ausgeschiedenen Abfallprodukte sind unverdaute Nahrungsteile, Schleim, </a:t>
            </a:r>
            <a:r>
              <a:rPr lang="de-CH" b="1" dirty="0" smtClean="0">
                <a:latin typeface="Tahoma" charset="0"/>
                <a:ea typeface="Tahoma" charset="0"/>
                <a:cs typeface="Tahoma" charset="0"/>
              </a:rPr>
              <a:t>grosse Mengen an Bakterien </a:t>
            </a:r>
            <a:r>
              <a:rPr lang="de-CH" dirty="0" smtClean="0">
                <a:latin typeface="Tahoma" charset="0"/>
                <a:ea typeface="Tahoma" charset="0"/>
                <a:cs typeface="Tahoma" charset="0"/>
              </a:rPr>
              <a:t>und etwas Wasser.</a:t>
            </a:r>
          </a:p>
          <a:p>
            <a:pPr algn="l"/>
            <a:r>
              <a:rPr lang="de-CH" dirty="0" smtClean="0">
                <a:latin typeface="Tahoma" charset="0"/>
                <a:ea typeface="Tahoma" charset="0"/>
                <a:cs typeface="Tahoma" charset="0"/>
              </a:rPr>
              <a:t>Der unangenehme Geruch entsteht dabei durch Fäulnisvorgänge, die braune Farbe von Abbauprodukten der Gallenfarbstoffe.</a:t>
            </a:r>
            <a:endParaRPr lang="de-DE" dirty="0" smtClean="0">
              <a:latin typeface="Tahoma" charset="0"/>
              <a:ea typeface="Tahoma" charset="0"/>
              <a:cs typeface="Tahoma" charset="0"/>
            </a:endParaRPr>
          </a:p>
          <a:p>
            <a:pPr algn="l"/>
            <a:endParaRPr lang="de-DE" dirty="0" smtClean="0">
              <a:latin typeface="Tahoma" charset="0"/>
              <a:ea typeface="Tahoma" charset="0"/>
              <a:cs typeface="Tahoma" charset="0"/>
            </a:endParaRPr>
          </a:p>
          <a:p>
            <a:pPr algn="l"/>
            <a:endParaRPr lang="de-DE" dirty="0" smtClean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Bild 3" descr="virus-1913183_19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1" y="306533"/>
            <a:ext cx="2477868" cy="10540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598127" y="291270"/>
            <a:ext cx="81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907338" algn="r"/>
              </a:tabLst>
            </a:pPr>
            <a:r>
              <a:rPr lang="de-CH" sz="1000" dirty="0" smtClean="0">
                <a:latin typeface="Tahoma" charset="0"/>
                <a:ea typeface="Tahoma" charset="0"/>
                <a:cs typeface="Tahoma" charset="0"/>
                <a:sym typeface="Wingdings" charset="2"/>
              </a:rPr>
              <a:t>Mikroorganismen	3. Zyklus</a:t>
            </a:r>
          </a:p>
          <a:p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endParaRPr lang="de-DE" dirty="0" smtClean="0">
              <a:solidFill>
                <a:srgbClr val="76C5F1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 rot="16200000">
            <a:off x="-1223244" y="3224665"/>
            <a:ext cx="4255882" cy="5903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3000" b="1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Mastdarm/After</a:t>
            </a:r>
            <a:endParaRPr lang="de-DE" sz="3000" b="1" dirty="0">
              <a:solidFill>
                <a:schemeClr val="bg1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65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176337"/>
            <a:ext cx="9144000" cy="2081463"/>
          </a:xfrm>
        </p:spPr>
        <p:txBody>
          <a:bodyPr/>
          <a:lstStyle/>
          <a:p>
            <a:r>
              <a:rPr lang="de-DE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  <a:t>_________________________________</a:t>
            </a:r>
          </a:p>
          <a:p>
            <a:endParaRPr lang="de-DE" dirty="0" smtClean="0">
              <a:latin typeface="Tahoma" charset="0"/>
              <a:ea typeface="Tahoma" charset="0"/>
              <a:cs typeface="Tahoma" charset="0"/>
            </a:endParaRPr>
          </a:p>
          <a:p>
            <a:endParaRPr lang="de-DE" dirty="0" smtClean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98127" y="291270"/>
            <a:ext cx="81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907338" algn="r"/>
              </a:tabLst>
            </a:pPr>
            <a:r>
              <a:rPr lang="de-CH" sz="1000" dirty="0" smtClean="0">
                <a:latin typeface="Tahoma" charset="0"/>
                <a:ea typeface="Tahoma" charset="0"/>
                <a:cs typeface="Tahoma" charset="0"/>
                <a:sym typeface="Wingdings" charset="2"/>
              </a:rPr>
              <a:t>Mikroorganismen	3. Zyklus</a:t>
            </a:r>
          </a:p>
          <a:p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endParaRPr lang="de-DE" dirty="0" smtClean="0">
              <a:solidFill>
                <a:srgbClr val="76C5F1"/>
              </a:solidFill>
            </a:endParaRPr>
          </a:p>
        </p:txBody>
      </p:sp>
      <p:pic>
        <p:nvPicPr>
          <p:cNvPr id="6" name="Bild 5" descr="virus-1913183_19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1" y="306533"/>
            <a:ext cx="2477868" cy="1054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182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02349"/>
            <a:ext cx="9144000" cy="590323"/>
          </a:xfrm>
        </p:spPr>
        <p:txBody>
          <a:bodyPr>
            <a:normAutofit/>
          </a:bodyPr>
          <a:lstStyle/>
          <a:p>
            <a:pPr algn="l"/>
            <a:r>
              <a:rPr lang="de-DE" sz="3000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  <a:t>Auftrag</a:t>
            </a:r>
            <a:endParaRPr lang="de-DE" sz="3000" b="1" dirty="0">
              <a:solidFill>
                <a:srgbClr val="4E81A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133600"/>
            <a:ext cx="9144000" cy="4016188"/>
          </a:xfrm>
        </p:spPr>
        <p:txBody>
          <a:bodyPr/>
          <a:lstStyle/>
          <a:p>
            <a:pPr marL="457200" indent="-457200" algn="l">
              <a:buFont typeface="+mj-lt"/>
              <a:buAutoNum type="arabicPeriod"/>
            </a:pPr>
            <a:r>
              <a:rPr lang="de-CH" dirty="0" smtClean="0">
                <a:latin typeface="Tahoma" charset="0"/>
                <a:ea typeface="Tahoma" charset="0"/>
                <a:cs typeface="Tahoma" charset="0"/>
              </a:rPr>
              <a:t>Diskutiert in Kleingruppen, weshalb </a:t>
            </a:r>
            <a:r>
              <a:rPr lang="de-CH" b="1" dirty="0" smtClean="0">
                <a:latin typeface="Tahoma" charset="0"/>
                <a:ea typeface="Tahoma" charset="0"/>
                <a:cs typeface="Tahoma" charset="0"/>
              </a:rPr>
              <a:t>Hygiene auf dem WC</a:t>
            </a:r>
            <a:r>
              <a:rPr lang="de-CH" dirty="0" smtClean="0">
                <a:latin typeface="Tahoma" charset="0"/>
                <a:ea typeface="Tahoma" charset="0"/>
                <a:cs typeface="Tahoma" charset="0"/>
              </a:rPr>
              <a:t> besonders wichtig ist!</a:t>
            </a:r>
          </a:p>
          <a:p>
            <a:pPr marL="457200" indent="-457200" algn="l">
              <a:buFont typeface="+mj-lt"/>
              <a:buAutoNum type="arabicPeriod"/>
            </a:pPr>
            <a:endParaRPr lang="de-CH" dirty="0">
              <a:latin typeface="Tahoma" charset="0"/>
              <a:ea typeface="Tahoma" charset="0"/>
              <a:cs typeface="Tahoma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de-CH" dirty="0" smtClean="0">
                <a:latin typeface="Tahoma" charset="0"/>
                <a:ea typeface="Tahoma" charset="0"/>
                <a:cs typeface="Tahoma" charset="0"/>
              </a:rPr>
              <a:t>Zeichne auf dem Arbeitsblatt ein, </a:t>
            </a:r>
            <a:r>
              <a:rPr lang="de-CH" b="1" dirty="0" smtClean="0">
                <a:latin typeface="Tahoma" charset="0"/>
                <a:ea typeface="Tahoma" charset="0"/>
                <a:cs typeface="Tahoma" charset="0"/>
              </a:rPr>
              <a:t>welche Stationen </a:t>
            </a:r>
            <a:r>
              <a:rPr lang="de-CH" dirty="0" smtClean="0">
                <a:latin typeface="Tahoma" charset="0"/>
                <a:ea typeface="Tahoma" charset="0"/>
                <a:cs typeface="Tahoma" charset="0"/>
              </a:rPr>
              <a:t>die Nahrung im Verdauungstrakt durchläuft und beschreibe in kurzen Worten, was mit dem Nahrungsbrei an diesen Stationen genau passiert!</a:t>
            </a:r>
            <a:endParaRPr lang="de-DE" dirty="0" smtClean="0">
              <a:latin typeface="Tahoma" charset="0"/>
              <a:ea typeface="Tahoma" charset="0"/>
              <a:cs typeface="Tahoma" charset="0"/>
            </a:endParaRPr>
          </a:p>
          <a:p>
            <a:pPr algn="l"/>
            <a:endParaRPr lang="de-DE" dirty="0" smtClean="0">
              <a:latin typeface="Tahoma" charset="0"/>
              <a:ea typeface="Tahoma" charset="0"/>
              <a:cs typeface="Tahoma" charset="0"/>
            </a:endParaRPr>
          </a:p>
          <a:p>
            <a:pPr algn="l"/>
            <a:endParaRPr lang="de-DE" dirty="0" smtClean="0"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" name="Bild 3" descr="virus-1913183_19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1" y="306533"/>
            <a:ext cx="2477868" cy="10540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/>
          <p:cNvSpPr txBox="1"/>
          <p:nvPr/>
        </p:nvSpPr>
        <p:spPr>
          <a:xfrm>
            <a:off x="598127" y="291270"/>
            <a:ext cx="81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907338" algn="r"/>
              </a:tabLst>
            </a:pPr>
            <a:r>
              <a:rPr lang="de-CH" sz="1000" dirty="0" smtClean="0">
                <a:latin typeface="Tahoma" charset="0"/>
                <a:ea typeface="Tahoma" charset="0"/>
                <a:cs typeface="Tahoma" charset="0"/>
                <a:sym typeface="Wingdings" charset="2"/>
              </a:rPr>
              <a:t>Mikroorganismen	3. Zyklus</a:t>
            </a:r>
          </a:p>
          <a:p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endParaRPr lang="de-DE" dirty="0" smtClean="0">
              <a:solidFill>
                <a:srgbClr val="76C5F1"/>
              </a:solidFill>
            </a:endParaRPr>
          </a:p>
        </p:txBody>
      </p:sp>
      <p:pic>
        <p:nvPicPr>
          <p:cNvPr id="8" name="Bild 7" descr="Diskussion_Su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4" y="1892672"/>
            <a:ext cx="1198800" cy="119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ild 8" descr="Aufgabe_Su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4" y="3368462"/>
            <a:ext cx="1188000" cy="118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474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02349"/>
            <a:ext cx="9144000" cy="590323"/>
          </a:xfrm>
        </p:spPr>
        <p:txBody>
          <a:bodyPr>
            <a:normAutofit/>
          </a:bodyPr>
          <a:lstStyle/>
          <a:p>
            <a:pPr algn="l"/>
            <a:r>
              <a:rPr lang="de-DE" sz="3000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  <a:t>Unzählige ...</a:t>
            </a:r>
            <a:endParaRPr lang="de-DE" sz="3000" b="1" dirty="0">
              <a:solidFill>
                <a:srgbClr val="4E81A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133600"/>
            <a:ext cx="9144000" cy="3124200"/>
          </a:xfrm>
        </p:spPr>
        <p:txBody>
          <a:bodyPr/>
          <a:lstStyle/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Mikroorganismen besiedeln den menschlichen Körper. Einige von ihnen sind für den Menschen nützlich, andere schädlich und eine Vielzahl von ihnen sind weder nützlich noch schädlich.</a:t>
            </a:r>
            <a:endParaRPr lang="de-DE" dirty="0">
              <a:latin typeface="Tahoma" charset="0"/>
              <a:ea typeface="Tahoma" charset="0"/>
              <a:cs typeface="Tahoma" charset="0"/>
            </a:endParaRPr>
          </a:p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Die am häufigsten vorkommenden und wichtigsten Mikroorganismen sind dabei die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Bakterien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l"/>
            <a:endParaRPr lang="de-DE" dirty="0" smtClean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98127" y="291270"/>
            <a:ext cx="81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907338" algn="r"/>
              </a:tabLst>
            </a:pPr>
            <a:r>
              <a:rPr lang="de-CH" sz="1000" dirty="0" smtClean="0">
                <a:latin typeface="Tahoma" charset="0"/>
                <a:ea typeface="Tahoma" charset="0"/>
                <a:cs typeface="Tahoma" charset="0"/>
                <a:sym typeface="Wingdings" charset="2"/>
              </a:rPr>
              <a:t>Mikroorganismen	3. Zyklus</a:t>
            </a:r>
          </a:p>
          <a:p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endParaRPr lang="de-DE" dirty="0" smtClean="0">
              <a:solidFill>
                <a:srgbClr val="76C5F1"/>
              </a:solidFill>
            </a:endParaRPr>
          </a:p>
        </p:txBody>
      </p:sp>
      <p:pic>
        <p:nvPicPr>
          <p:cNvPr id="7" name="Bild 6" descr="virus-1913183_19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1" y="306533"/>
            <a:ext cx="2477868" cy="1054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71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02349"/>
            <a:ext cx="9144000" cy="590323"/>
          </a:xfrm>
        </p:spPr>
        <p:txBody>
          <a:bodyPr>
            <a:normAutofit/>
          </a:bodyPr>
          <a:lstStyle/>
          <a:p>
            <a:pPr algn="l"/>
            <a:r>
              <a:rPr lang="de-DE" sz="3000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  <a:t>Gewusst?</a:t>
            </a:r>
            <a:endParaRPr lang="de-DE" sz="3000" b="1" dirty="0">
              <a:solidFill>
                <a:srgbClr val="4E81A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133600"/>
            <a:ext cx="9144000" cy="3124200"/>
          </a:xfrm>
        </p:spPr>
        <p:txBody>
          <a:bodyPr/>
          <a:lstStyle/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Bei Geburt ist der Mensch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keimfrei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Die Besiedelung durch Mikroorganismen findet während und unmittelbar nach der Geburt statt.</a:t>
            </a:r>
          </a:p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Der Mensch beherbergt ungefähr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100 Billionen Bakterien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, aufgeteilt in ca. 10‘000 verschiedene Arten.</a:t>
            </a:r>
          </a:p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Es gibt mehr als 10 x soviel Bakterien im menschlichen Körper wie menschliche Zellen und 300 x mehr als menschliche Gene ...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598127" y="291270"/>
            <a:ext cx="81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907338" algn="r"/>
              </a:tabLst>
            </a:pPr>
            <a:r>
              <a:rPr lang="de-CH" sz="1000" dirty="0" smtClean="0">
                <a:latin typeface="Tahoma" charset="0"/>
                <a:ea typeface="Tahoma" charset="0"/>
                <a:cs typeface="Tahoma" charset="0"/>
                <a:sym typeface="Wingdings" charset="2"/>
              </a:rPr>
              <a:t>Mikroorganismen	3. Zyklus</a:t>
            </a:r>
          </a:p>
          <a:p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endParaRPr lang="de-DE" dirty="0" smtClean="0">
              <a:solidFill>
                <a:srgbClr val="76C5F1"/>
              </a:solidFill>
            </a:endParaRPr>
          </a:p>
        </p:txBody>
      </p:sp>
      <p:pic>
        <p:nvPicPr>
          <p:cNvPr id="7" name="Picture 4" descr="Zusatzinfo_Su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5581">
            <a:off x="177630" y="1031693"/>
            <a:ext cx="1221461" cy="118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 7" descr="virus-1913183_19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1" y="306533"/>
            <a:ext cx="2477868" cy="1054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8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98127" y="291270"/>
            <a:ext cx="81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907338" algn="r"/>
              </a:tabLst>
            </a:pPr>
            <a:r>
              <a:rPr lang="de-CH" sz="1000" dirty="0" smtClean="0">
                <a:latin typeface="Tahoma" charset="0"/>
                <a:ea typeface="Tahoma" charset="0"/>
                <a:cs typeface="Tahoma" charset="0"/>
                <a:sym typeface="Wingdings" charset="2"/>
              </a:rPr>
              <a:t>Mikroorganismen	3. Zyklus</a:t>
            </a:r>
          </a:p>
          <a:p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endParaRPr lang="de-DE" dirty="0" smtClean="0">
              <a:solidFill>
                <a:srgbClr val="76C5F1"/>
              </a:solidFill>
            </a:endParaRPr>
          </a:p>
        </p:txBody>
      </p:sp>
      <p:sp>
        <p:nvSpPr>
          <p:cNvPr id="6" name="Untertitel 2"/>
          <p:cNvSpPr txBox="1">
            <a:spLocks/>
          </p:cNvSpPr>
          <p:nvPr/>
        </p:nvSpPr>
        <p:spPr>
          <a:xfrm>
            <a:off x="1524000" y="6524785"/>
            <a:ext cx="9144000" cy="316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000" dirty="0" smtClean="0">
                <a:latin typeface="Tahoma" charset="0"/>
                <a:ea typeface="Tahoma" charset="0"/>
                <a:cs typeface="Tahoma" charset="0"/>
              </a:rPr>
              <a:t>https://www.biozentrum.unibas.ch/fileadmin/redaktion/Forschung/Research_Groups/Jenal_U/Mikrobiom_Jenal.pdf</a:t>
            </a:r>
          </a:p>
        </p:txBody>
      </p:sp>
      <p:grpSp>
        <p:nvGrpSpPr>
          <p:cNvPr id="18" name="Gruppierung 17"/>
          <p:cNvGrpSpPr/>
          <p:nvPr/>
        </p:nvGrpSpPr>
        <p:grpSpPr>
          <a:xfrm>
            <a:off x="1631574" y="716044"/>
            <a:ext cx="8020052" cy="5512460"/>
            <a:chOff x="1524000" y="716044"/>
            <a:chExt cx="8020052" cy="5512460"/>
          </a:xfrm>
        </p:grpSpPr>
        <p:pic>
          <p:nvPicPr>
            <p:cNvPr id="10" name="Bild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876103"/>
              <a:ext cx="7143358" cy="5352401"/>
            </a:xfrm>
            <a:prstGeom prst="rect">
              <a:avLst/>
            </a:prstGeom>
          </p:spPr>
        </p:pic>
        <p:sp>
          <p:nvSpPr>
            <p:cNvPr id="12" name="Titel 1"/>
            <p:cNvSpPr txBox="1">
              <a:spLocks/>
            </p:cNvSpPr>
            <p:nvPr/>
          </p:nvSpPr>
          <p:spPr>
            <a:xfrm>
              <a:off x="3046289" y="716044"/>
              <a:ext cx="4414260" cy="432889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de-DE" sz="1800" b="1" dirty="0" smtClean="0">
                  <a:latin typeface="Tahoma" charset="0"/>
                  <a:ea typeface="Tahoma" charset="0"/>
                  <a:cs typeface="Tahoma" charset="0"/>
                </a:rPr>
                <a:t>Mund, Rachen, Atemwege</a:t>
              </a:r>
              <a:endParaRPr lang="de-DE" sz="1800" b="1" dirty="0">
                <a:latin typeface="Tahoma" charset="0"/>
                <a:ea typeface="Tahoma" charset="0"/>
                <a:cs typeface="Tahoma" charset="0"/>
              </a:endParaRPr>
            </a:p>
          </p:txBody>
        </p:sp>
        <p:sp>
          <p:nvSpPr>
            <p:cNvPr id="13" name="Titel 1"/>
            <p:cNvSpPr txBox="1">
              <a:spLocks/>
            </p:cNvSpPr>
            <p:nvPr/>
          </p:nvSpPr>
          <p:spPr>
            <a:xfrm>
              <a:off x="7623481" y="3127584"/>
              <a:ext cx="1920571" cy="43288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de-DE" sz="1800" b="1" dirty="0" smtClean="0">
                  <a:latin typeface="Tahoma" charset="0"/>
                  <a:ea typeface="Tahoma" charset="0"/>
                  <a:cs typeface="Tahoma" charset="0"/>
                </a:rPr>
                <a:t>Haut</a:t>
              </a:r>
              <a:endParaRPr lang="de-DE" sz="1800" b="1" dirty="0">
                <a:latin typeface="Tahoma" charset="0"/>
                <a:ea typeface="Tahoma" charset="0"/>
                <a:cs typeface="Tahoma" charset="0"/>
              </a:endParaRPr>
            </a:p>
          </p:txBody>
        </p:sp>
        <p:sp>
          <p:nvSpPr>
            <p:cNvPr id="14" name="Titel 1"/>
            <p:cNvSpPr txBox="1">
              <a:spLocks/>
            </p:cNvSpPr>
            <p:nvPr/>
          </p:nvSpPr>
          <p:spPr>
            <a:xfrm>
              <a:off x="3089153" y="3270117"/>
              <a:ext cx="1920571" cy="43288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de-DE" sz="1800" b="1" dirty="0" smtClean="0">
                  <a:latin typeface="Tahoma" charset="0"/>
                  <a:ea typeface="Tahoma" charset="0"/>
                  <a:cs typeface="Tahoma" charset="0"/>
                </a:rPr>
                <a:t>Magen</a:t>
              </a:r>
              <a:endParaRPr lang="de-DE" sz="1800" b="1" dirty="0">
                <a:latin typeface="Tahoma" charset="0"/>
                <a:ea typeface="Tahoma" charset="0"/>
                <a:cs typeface="Tahoma" charset="0"/>
              </a:endParaRPr>
            </a:p>
          </p:txBody>
        </p:sp>
        <p:sp>
          <p:nvSpPr>
            <p:cNvPr id="15" name="Titel 1"/>
            <p:cNvSpPr txBox="1">
              <a:spLocks/>
            </p:cNvSpPr>
            <p:nvPr/>
          </p:nvSpPr>
          <p:spPr>
            <a:xfrm>
              <a:off x="3753941" y="4487874"/>
              <a:ext cx="1920571" cy="43288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de-DE" sz="1800" b="1" dirty="0" smtClean="0">
                  <a:latin typeface="Tahoma" charset="0"/>
                  <a:ea typeface="Tahoma" charset="0"/>
                  <a:cs typeface="Tahoma" charset="0"/>
                </a:rPr>
                <a:t>Darm</a:t>
              </a:r>
              <a:endParaRPr lang="de-DE" sz="1800" b="1" dirty="0">
                <a:latin typeface="Tahoma" charset="0"/>
                <a:ea typeface="Tahoma" charset="0"/>
                <a:cs typeface="Tahoma" charset="0"/>
              </a:endParaRPr>
            </a:p>
          </p:txBody>
        </p:sp>
        <p:sp>
          <p:nvSpPr>
            <p:cNvPr id="16" name="Titel 1"/>
            <p:cNvSpPr txBox="1">
              <a:spLocks/>
            </p:cNvSpPr>
            <p:nvPr/>
          </p:nvSpPr>
          <p:spPr>
            <a:xfrm>
              <a:off x="5196840" y="5358189"/>
              <a:ext cx="2008199" cy="43288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de-DE" sz="1800" b="1" dirty="0" smtClean="0">
                  <a:latin typeface="Tahoma" charset="0"/>
                  <a:ea typeface="Tahoma" charset="0"/>
                  <a:cs typeface="Tahoma" charset="0"/>
                </a:rPr>
                <a:t>Urogenitaltrakt</a:t>
              </a:r>
              <a:endParaRPr lang="de-DE" sz="1800" b="1" dirty="0">
                <a:latin typeface="Tahoma" charset="0"/>
                <a:ea typeface="Tahoma" charset="0"/>
                <a:cs typeface="Tahoma" charset="0"/>
              </a:endParaRPr>
            </a:p>
          </p:txBody>
        </p:sp>
      </p:grp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8977681" y="1526721"/>
            <a:ext cx="2944985" cy="1475559"/>
          </a:xfrm>
        </p:spPr>
        <p:txBody>
          <a:bodyPr>
            <a:normAutofit/>
          </a:bodyPr>
          <a:lstStyle/>
          <a:p>
            <a:pPr algn="l"/>
            <a:r>
              <a:rPr lang="de-DE" sz="3000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  <a:t>Bakterien im menschlichen</a:t>
            </a:r>
            <a:br>
              <a:rPr lang="de-DE" sz="3000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</a:br>
            <a:r>
              <a:rPr lang="de-DE" sz="3000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  <a:t>Körper</a:t>
            </a:r>
            <a:endParaRPr lang="de-DE" sz="3000" b="1" dirty="0">
              <a:solidFill>
                <a:srgbClr val="4E81A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9" name="Bild 18" descr="virus-1913183_19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1" y="306533"/>
            <a:ext cx="2477868" cy="1054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276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02349"/>
            <a:ext cx="9144000" cy="590323"/>
          </a:xfrm>
        </p:spPr>
        <p:txBody>
          <a:bodyPr>
            <a:normAutofit/>
          </a:bodyPr>
          <a:lstStyle/>
          <a:p>
            <a:pPr algn="l"/>
            <a:r>
              <a:rPr lang="de-DE" sz="3000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  <a:t>Wichtig ...</a:t>
            </a:r>
            <a:endParaRPr lang="de-DE" sz="3000" b="1" dirty="0">
              <a:solidFill>
                <a:srgbClr val="4E81A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133600"/>
            <a:ext cx="9144000" cy="3124200"/>
          </a:xfrm>
        </p:spPr>
        <p:txBody>
          <a:bodyPr/>
          <a:lstStyle/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... sind die Bakterien insbesondere im Magen-Darm-Trakt. Sie helfen dort aktiv mit bei der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Verdauung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l"/>
            <a:endParaRPr lang="de-DE" dirty="0">
              <a:latin typeface="Tahoma" charset="0"/>
              <a:ea typeface="Tahoma" charset="0"/>
              <a:cs typeface="Tahoma" charset="0"/>
            </a:endParaRPr>
          </a:p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Betrachten wir den Weg der Nahrung und den Verdauungstrakt also etwas genauer </a:t>
            </a:r>
            <a:r>
              <a:rPr lang="mr-IN" dirty="0" smtClean="0">
                <a:latin typeface="Tahoma" charset="0"/>
                <a:ea typeface="Tahoma" charset="0"/>
                <a:cs typeface="Tahoma" charset="0"/>
              </a:rPr>
              <a:t>–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 von Anfang an, wenn die Nahrung in unseren Körper gelangt, auch wenn die Mikroorganismen vor allem ganz am Schluss eine besondere Rolle spielen ...</a:t>
            </a:r>
          </a:p>
          <a:p>
            <a:pPr algn="l"/>
            <a:endParaRPr lang="de-DE" dirty="0" smtClean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98127" y="291270"/>
            <a:ext cx="81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907338" algn="r"/>
              </a:tabLst>
            </a:pPr>
            <a:r>
              <a:rPr lang="de-CH" sz="1000" dirty="0" smtClean="0">
                <a:latin typeface="Tahoma" charset="0"/>
                <a:ea typeface="Tahoma" charset="0"/>
                <a:cs typeface="Tahoma" charset="0"/>
                <a:sym typeface="Wingdings" charset="2"/>
              </a:rPr>
              <a:t>Mikroorganismen	3. Zyklus</a:t>
            </a:r>
          </a:p>
          <a:p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endParaRPr lang="de-DE" dirty="0" smtClean="0">
              <a:solidFill>
                <a:srgbClr val="76C5F1"/>
              </a:solidFill>
            </a:endParaRPr>
          </a:p>
        </p:txBody>
      </p:sp>
      <p:pic>
        <p:nvPicPr>
          <p:cNvPr id="7" name="Bild 6" descr="virus-1913183_19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1" y="306533"/>
            <a:ext cx="2477868" cy="1054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978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02349"/>
            <a:ext cx="9144000" cy="590323"/>
          </a:xfrm>
        </p:spPr>
        <p:txBody>
          <a:bodyPr>
            <a:normAutofit/>
          </a:bodyPr>
          <a:lstStyle/>
          <a:p>
            <a:pPr algn="l"/>
            <a:r>
              <a:rPr lang="de-DE" sz="3000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  <a:t>Verdauung beginnt im Mund ...</a:t>
            </a:r>
            <a:endParaRPr lang="de-DE" sz="3000" b="1" dirty="0">
              <a:solidFill>
                <a:srgbClr val="4E81A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133600"/>
            <a:ext cx="9144000" cy="4016188"/>
          </a:xfrm>
        </p:spPr>
        <p:txBody>
          <a:bodyPr/>
          <a:lstStyle/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Riechzellen in der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Nase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 und Geschmacksknospen auf der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Zunge 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prüfen, ob die Nahrung überhaupt essbar ist.</a:t>
            </a:r>
          </a:p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Im Mund wird die Nahrung durch die Kaumuskulatur und die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Zähne 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zerkleinert.</a:t>
            </a:r>
          </a:p>
          <a:p>
            <a:pPr algn="l"/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Speichel 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durchfeuchtet die Nahrung.</a:t>
            </a:r>
            <a:endParaRPr lang="de-DE" b="1" dirty="0" smtClean="0">
              <a:latin typeface="Tahoma" charset="0"/>
              <a:ea typeface="Tahoma" charset="0"/>
              <a:cs typeface="Tahoma" charset="0"/>
            </a:endParaRPr>
          </a:p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Das im Speichel enthaltene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Enzym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de-DE" i="1" dirty="0" smtClean="0">
                <a:latin typeface="Tahoma" charset="0"/>
                <a:ea typeface="Tahoma" charset="0"/>
                <a:cs typeface="Tahoma" charset="0"/>
              </a:rPr>
              <a:t>Ptyalin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 lässt Nährstoffe – zum Beispiel Stärke – schon im Mund in ihre Bestandteile zerfallen.</a:t>
            </a:r>
          </a:p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Die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Zunge 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befördert die Nahrung in den Rachen und wellenförmige Muskelbewegungen schieben den Nahrungsbrei durch die Speiseröhre in den Magen.</a:t>
            </a:r>
          </a:p>
          <a:p>
            <a:pPr algn="l"/>
            <a:endParaRPr lang="de-DE" dirty="0" smtClean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98127" y="291270"/>
            <a:ext cx="81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907338" algn="r"/>
              </a:tabLst>
            </a:pPr>
            <a:r>
              <a:rPr lang="de-CH" sz="1000" dirty="0" smtClean="0">
                <a:latin typeface="Tahoma" charset="0"/>
                <a:ea typeface="Tahoma" charset="0"/>
                <a:cs typeface="Tahoma" charset="0"/>
                <a:sym typeface="Wingdings" charset="2"/>
              </a:rPr>
              <a:t>Mikroorganismen	3. Zyklus</a:t>
            </a:r>
          </a:p>
          <a:p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endParaRPr lang="de-DE" dirty="0" smtClean="0">
              <a:solidFill>
                <a:srgbClr val="76C5F1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 rot="16200000">
            <a:off x="-1223244" y="3224665"/>
            <a:ext cx="4255882" cy="5903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3000" b="1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Mund</a:t>
            </a:r>
            <a:endParaRPr lang="de-DE" sz="3000" b="1" dirty="0">
              <a:solidFill>
                <a:schemeClr val="bg1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8" name="Bild 7" descr="virus-1913183_19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1" y="306533"/>
            <a:ext cx="2477868" cy="1054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060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98127" y="291270"/>
            <a:ext cx="81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907338" algn="r"/>
              </a:tabLst>
            </a:pPr>
            <a:r>
              <a:rPr lang="de-CH" sz="1000" dirty="0" smtClean="0">
                <a:latin typeface="Tahoma" charset="0"/>
                <a:ea typeface="Tahoma" charset="0"/>
                <a:cs typeface="Tahoma" charset="0"/>
                <a:sym typeface="Wingdings" charset="2"/>
              </a:rPr>
              <a:t>Mikroorganismen	3. Zyklus</a:t>
            </a:r>
          </a:p>
          <a:p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endParaRPr lang="de-DE" dirty="0" smtClean="0">
              <a:solidFill>
                <a:srgbClr val="76C5F1"/>
              </a:solidFill>
            </a:endParaRPr>
          </a:p>
        </p:txBody>
      </p:sp>
      <p:sp>
        <p:nvSpPr>
          <p:cNvPr id="6" name="Untertitel 2"/>
          <p:cNvSpPr txBox="1">
            <a:spLocks/>
          </p:cNvSpPr>
          <p:nvPr/>
        </p:nvSpPr>
        <p:spPr>
          <a:xfrm>
            <a:off x="1524000" y="6306457"/>
            <a:ext cx="9144000" cy="534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 smtClean="0">
                <a:latin typeface="Tahoma" charset="0"/>
                <a:ea typeface="Tahoma" charset="0"/>
                <a:cs typeface="Tahoma" charset="0"/>
              </a:rPr>
              <a:t>wikipedia.org/wiki/Verdauung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8959748" y="1526722"/>
            <a:ext cx="2944985" cy="105809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000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  <a:t>Der Weg der Nahrung</a:t>
            </a:r>
            <a:endParaRPr lang="de-DE" sz="3000" b="1" dirty="0">
              <a:solidFill>
                <a:srgbClr val="4E81A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7"/>
          <a:stretch/>
        </p:blipFill>
        <p:spPr>
          <a:xfrm>
            <a:off x="2062078" y="1445673"/>
            <a:ext cx="6806553" cy="3785544"/>
          </a:xfrm>
          <a:prstGeom prst="rect">
            <a:avLst/>
          </a:prstGeom>
        </p:spPr>
      </p:pic>
      <p:pic>
        <p:nvPicPr>
          <p:cNvPr id="7" name="Bild 6" descr="virus-1913183_19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1" y="306533"/>
            <a:ext cx="2477868" cy="1054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187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302349"/>
            <a:ext cx="9144000" cy="590323"/>
          </a:xfrm>
        </p:spPr>
        <p:txBody>
          <a:bodyPr>
            <a:normAutofit/>
          </a:bodyPr>
          <a:lstStyle/>
          <a:p>
            <a:pPr algn="l"/>
            <a:r>
              <a:rPr lang="de-DE" sz="3000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  <a:t>Jetzt geht‘s zur Sache ...</a:t>
            </a:r>
            <a:endParaRPr lang="de-DE" sz="3000" b="1" dirty="0">
              <a:solidFill>
                <a:srgbClr val="4E81A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2133600"/>
            <a:ext cx="9144000" cy="4016188"/>
          </a:xfrm>
        </p:spPr>
        <p:txBody>
          <a:bodyPr/>
          <a:lstStyle/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Im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Magen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 wird der Brei durch die muskulöse Magenwand durchgeknetet.</a:t>
            </a:r>
          </a:p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Die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Salzsäure 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im Magensaft hilft mit, dass </a:t>
            </a:r>
            <a:r>
              <a:rPr lang="de-DE" b="1" dirty="0" smtClean="0">
                <a:latin typeface="Tahoma" charset="0"/>
                <a:ea typeface="Tahoma" charset="0"/>
                <a:cs typeface="Tahoma" charset="0"/>
              </a:rPr>
              <a:t>Krankheitskeime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 abgetötet werden und lässt die Eiweisse aufquellen.</a:t>
            </a:r>
          </a:p>
          <a:p>
            <a:pPr algn="l"/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Diese Eiweisse werden durch ein Enzym, es heisst </a:t>
            </a:r>
            <a:r>
              <a:rPr lang="de-DE" i="1" dirty="0" smtClean="0">
                <a:latin typeface="Tahoma" charset="0"/>
                <a:ea typeface="Tahoma" charset="0"/>
                <a:cs typeface="Tahoma" charset="0"/>
              </a:rPr>
              <a:t>Pepsin</a:t>
            </a:r>
            <a:r>
              <a:rPr lang="de-DE" dirty="0" smtClean="0">
                <a:latin typeface="Tahoma" charset="0"/>
                <a:ea typeface="Tahoma" charset="0"/>
                <a:cs typeface="Tahoma" charset="0"/>
              </a:rPr>
              <a:t>, zu Bruchstücken verkleinert.</a:t>
            </a:r>
          </a:p>
          <a:p>
            <a:pPr algn="l"/>
            <a:endParaRPr lang="de-DE" dirty="0" smtClean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98127" y="291270"/>
            <a:ext cx="81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907338" algn="r"/>
              </a:tabLst>
            </a:pPr>
            <a:r>
              <a:rPr lang="de-CH" sz="1000" dirty="0" smtClean="0">
                <a:latin typeface="Tahoma" charset="0"/>
                <a:ea typeface="Tahoma" charset="0"/>
                <a:cs typeface="Tahoma" charset="0"/>
                <a:sym typeface="Wingdings" charset="2"/>
              </a:rPr>
              <a:t>Mikroorganismen	3. Zyklus</a:t>
            </a:r>
          </a:p>
          <a:p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endParaRPr lang="de-DE" dirty="0" smtClean="0">
              <a:solidFill>
                <a:srgbClr val="76C5F1"/>
              </a:solidFill>
            </a:endParaRPr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 rot="16200000">
            <a:off x="-1223244" y="3224665"/>
            <a:ext cx="4255882" cy="5903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de-DE" sz="3000" b="1" dirty="0" smtClean="0">
                <a:solidFill>
                  <a:schemeClr val="bg1">
                    <a:lumMod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Magen</a:t>
            </a:r>
            <a:endParaRPr lang="de-DE" sz="3000" b="1" dirty="0">
              <a:solidFill>
                <a:schemeClr val="bg1">
                  <a:lumMod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8" name="Bild 7" descr="virus-1913183_192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1" y="306533"/>
            <a:ext cx="2477868" cy="1054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23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598127" y="291270"/>
            <a:ext cx="8146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907338" algn="r"/>
              </a:tabLst>
            </a:pPr>
            <a:r>
              <a:rPr lang="de-CH" sz="1000" dirty="0" smtClean="0">
                <a:latin typeface="Tahoma" charset="0"/>
                <a:ea typeface="Tahoma" charset="0"/>
                <a:cs typeface="Tahoma" charset="0"/>
                <a:sym typeface="Wingdings" charset="2"/>
              </a:rPr>
              <a:t>Mikroorganismen	3. Zyklus</a:t>
            </a:r>
          </a:p>
          <a:p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r>
              <a:rPr lang="de-CH" dirty="0" smtClean="0">
                <a:solidFill>
                  <a:srgbClr val="76C5F1"/>
                </a:solidFill>
                <a:sym typeface="Wingdings" charset="2"/>
              </a:rPr>
              <a:t></a:t>
            </a:r>
            <a:r>
              <a:rPr lang="de-DE" dirty="0" smtClean="0">
                <a:solidFill>
                  <a:srgbClr val="76C5F1"/>
                </a:solidFill>
                <a:effectLst/>
              </a:rPr>
              <a:t> </a:t>
            </a:r>
            <a:endParaRPr lang="de-DE" dirty="0" smtClean="0">
              <a:solidFill>
                <a:srgbClr val="76C5F1"/>
              </a:solidFill>
            </a:endParaRPr>
          </a:p>
        </p:txBody>
      </p:sp>
      <p:sp>
        <p:nvSpPr>
          <p:cNvPr id="6" name="Untertitel 2"/>
          <p:cNvSpPr txBox="1">
            <a:spLocks/>
          </p:cNvSpPr>
          <p:nvPr/>
        </p:nvSpPr>
        <p:spPr>
          <a:xfrm>
            <a:off x="1524000" y="6306457"/>
            <a:ext cx="9144000" cy="5348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1200" dirty="0" smtClean="0">
                <a:latin typeface="Tahoma" charset="0"/>
                <a:ea typeface="Tahoma" charset="0"/>
                <a:cs typeface="Tahoma" charset="0"/>
              </a:rPr>
              <a:t>wikipedia.org/wiki/Verdauung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8959748" y="1526720"/>
            <a:ext cx="2944985" cy="105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3000" b="1" dirty="0" smtClean="0">
                <a:solidFill>
                  <a:srgbClr val="4E81A0"/>
                </a:solidFill>
                <a:latin typeface="Tahoma" charset="0"/>
                <a:ea typeface="Tahoma" charset="0"/>
                <a:cs typeface="Tahoma" charset="0"/>
              </a:rPr>
              <a:t>Der Weg der Nahrung</a:t>
            </a:r>
            <a:endParaRPr lang="de-DE" sz="3000" b="1" dirty="0">
              <a:solidFill>
                <a:srgbClr val="4E81A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19"/>
          <a:stretch/>
        </p:blipFill>
        <p:spPr>
          <a:xfrm>
            <a:off x="2414385" y="1562049"/>
            <a:ext cx="6025418" cy="4466354"/>
          </a:xfrm>
          <a:prstGeom prst="rect">
            <a:avLst/>
          </a:prstGeom>
        </p:spPr>
      </p:pic>
      <p:pic>
        <p:nvPicPr>
          <p:cNvPr id="9" name="Bild 8" descr="virus-1913183_192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8741" y="306533"/>
            <a:ext cx="2477868" cy="1054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009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897</Words>
  <Application>Microsoft Office PowerPoint</Application>
  <PresentationFormat>Benutzerdefiniert</PresentationFormat>
  <Paragraphs>120</Paragraphs>
  <Slides>19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0" baseType="lpstr">
      <vt:lpstr>Office-Design</vt:lpstr>
      <vt:lpstr>Mikroorganismen</vt:lpstr>
      <vt:lpstr>Unzählige ...</vt:lpstr>
      <vt:lpstr>Gewusst?</vt:lpstr>
      <vt:lpstr>Bakterien im menschlichen Körper</vt:lpstr>
      <vt:lpstr>Wichtig ...</vt:lpstr>
      <vt:lpstr>Verdauung beginnt im Mund ...</vt:lpstr>
      <vt:lpstr>PowerPoint-Präsentation</vt:lpstr>
      <vt:lpstr>Jetzt geht‘s zur Sache ...</vt:lpstr>
      <vt:lpstr>PowerPoint-Präsentation</vt:lpstr>
      <vt:lpstr>Zerlegung der Nährstoffe</vt:lpstr>
      <vt:lpstr>Gewusst?</vt:lpstr>
      <vt:lpstr>Wozu das Ganze?</vt:lpstr>
      <vt:lpstr>Ein letzter «U-Turn» ...</vt:lpstr>
      <vt:lpstr>Gewusst?</vt:lpstr>
      <vt:lpstr>Mikroorganismen erledigen den Rest ...</vt:lpstr>
      <vt:lpstr>Gewusst?</vt:lpstr>
      <vt:lpstr>Endstation</vt:lpstr>
      <vt:lpstr>PowerPoint-Präsentation</vt:lpstr>
      <vt:lpstr>Auftrag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Mikroorganismen</dc:title>
  <dc:creator>Staudenmann Zoe</dc:creator>
  <cp:lastModifiedBy>Reto Braun</cp:lastModifiedBy>
  <cp:revision>34</cp:revision>
  <dcterms:created xsi:type="dcterms:W3CDTF">2017-10-05T13:08:48Z</dcterms:created>
  <dcterms:modified xsi:type="dcterms:W3CDTF">2018-05-22T12:25:10Z</dcterms:modified>
</cp:coreProperties>
</file>